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63" r:id="rId4"/>
    <p:sldId id="260" r:id="rId5"/>
    <p:sldId id="266" r:id="rId6"/>
    <p:sldId id="268" r:id="rId7"/>
    <p:sldId id="270" r:id="rId8"/>
    <p:sldId id="278" r:id="rId9"/>
    <p:sldId id="271" r:id="rId10"/>
    <p:sldId id="291" r:id="rId11"/>
    <p:sldId id="279" r:id="rId12"/>
    <p:sldId id="285" r:id="rId13"/>
    <p:sldId id="280" r:id="rId14"/>
    <p:sldId id="288" r:id="rId15"/>
    <p:sldId id="262" r:id="rId16"/>
    <p:sldId id="264" r:id="rId17"/>
    <p:sldId id="265" r:id="rId18"/>
    <p:sldId id="277" r:id="rId19"/>
    <p:sldId id="290" r:id="rId20"/>
    <p:sldId id="269" r:id="rId21"/>
    <p:sldId id="294" r:id="rId22"/>
    <p:sldId id="292" r:id="rId23"/>
    <p:sldId id="293" r:id="rId24"/>
    <p:sldId id="276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CA83746-8CB6-4403-B347-849E03430F9C}">
          <p14:sldIdLst>
            <p14:sldId id="257"/>
            <p14:sldId id="258"/>
            <p14:sldId id="263"/>
            <p14:sldId id="260"/>
            <p14:sldId id="266"/>
            <p14:sldId id="268"/>
            <p14:sldId id="270"/>
            <p14:sldId id="278"/>
            <p14:sldId id="271"/>
            <p14:sldId id="291"/>
            <p14:sldId id="279"/>
            <p14:sldId id="285"/>
            <p14:sldId id="280"/>
            <p14:sldId id="288"/>
            <p14:sldId id="262"/>
            <p14:sldId id="264"/>
            <p14:sldId id="265"/>
            <p14:sldId id="277"/>
            <p14:sldId id="290"/>
            <p14:sldId id="269"/>
            <p14:sldId id="294"/>
            <p14:sldId id="292"/>
            <p14:sldId id="293"/>
            <p14:sldId id="276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131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55DC56-B4BF-4883-85DE-1014C3EE2BEC}" type="doc">
      <dgm:prSet loTypeId="urn:microsoft.com/office/officeart/2005/8/layout/matrix1" loCatId="matrix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A12314F-E99D-48FA-B28A-35126B3A98D0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Инженерно-техническое образование детей дошкольного возраста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1C27A2-CA62-40FC-9AD9-13750396A0CF}" type="parTrans" cxnId="{98EF31BE-81A0-4105-B951-78BF64E60B2A}">
      <dgm:prSet/>
      <dgm:spPr/>
      <dgm:t>
        <a:bodyPr/>
        <a:lstStyle/>
        <a:p>
          <a:endParaRPr lang="ru-RU"/>
        </a:p>
      </dgm:t>
    </dgm:pt>
    <dgm:pt modelId="{B73DFD4B-A923-444F-8EF3-04BD5C56DCE5}" type="sibTrans" cxnId="{98EF31BE-81A0-4105-B951-78BF64E60B2A}">
      <dgm:prSet/>
      <dgm:spPr/>
      <dgm:t>
        <a:bodyPr/>
        <a:lstStyle/>
        <a:p>
          <a:endParaRPr lang="ru-RU"/>
        </a:p>
      </dgm:t>
    </dgm:pt>
    <dgm:pt modelId="{18364EDC-949A-45DF-8C4C-5E0B97A550E8}">
      <dgm:prSet phldrT="[Текст]" custT="1"/>
      <dgm:spPr/>
      <dgm:t>
        <a:bodyPr/>
        <a:lstStyle/>
        <a:p>
          <a:r>
            <a:rPr lang="ru-RU" sz="3200" b="1" dirty="0" smtClean="0"/>
            <a:t>Развитие логико-математического мышления </a:t>
          </a:r>
          <a:endParaRPr lang="ru-RU" sz="3200" b="1" dirty="0"/>
        </a:p>
      </dgm:t>
    </dgm:pt>
    <dgm:pt modelId="{CEFDA015-4CAE-451F-9F88-284ED55E726F}" type="parTrans" cxnId="{9C5B00A8-846D-45CC-8141-818D471B2035}">
      <dgm:prSet/>
      <dgm:spPr/>
      <dgm:t>
        <a:bodyPr/>
        <a:lstStyle/>
        <a:p>
          <a:endParaRPr lang="ru-RU"/>
        </a:p>
      </dgm:t>
    </dgm:pt>
    <dgm:pt modelId="{350A8741-11FE-4978-8BBB-14C76C9B75F7}" type="sibTrans" cxnId="{9C5B00A8-846D-45CC-8141-818D471B2035}">
      <dgm:prSet/>
      <dgm:spPr/>
      <dgm:t>
        <a:bodyPr/>
        <a:lstStyle/>
        <a:p>
          <a:endParaRPr lang="ru-RU"/>
        </a:p>
      </dgm:t>
    </dgm:pt>
    <dgm:pt modelId="{9ADED36A-CFED-489A-8520-54623FD8F28F}">
      <dgm:prSet phldrT="[Текст]" custT="1"/>
      <dgm:spPr/>
      <dgm:t>
        <a:bodyPr/>
        <a:lstStyle/>
        <a:p>
          <a:r>
            <a:rPr lang="ru-RU" sz="3200" b="1" smtClean="0"/>
            <a:t>Познавательно-исследовательская деятельность </a:t>
          </a:r>
          <a:endParaRPr lang="ru-RU" sz="3200" b="1" dirty="0"/>
        </a:p>
      </dgm:t>
    </dgm:pt>
    <dgm:pt modelId="{87B74537-670D-44BC-868A-04D4D21F67FA}" type="parTrans" cxnId="{79E7624D-FA03-4409-A40B-3A0AF48F564C}">
      <dgm:prSet/>
      <dgm:spPr/>
      <dgm:t>
        <a:bodyPr/>
        <a:lstStyle/>
        <a:p>
          <a:endParaRPr lang="ru-RU"/>
        </a:p>
      </dgm:t>
    </dgm:pt>
    <dgm:pt modelId="{7CD0F483-7839-4616-88B6-4A1699987E6F}" type="sibTrans" cxnId="{79E7624D-FA03-4409-A40B-3A0AF48F564C}">
      <dgm:prSet/>
      <dgm:spPr/>
      <dgm:t>
        <a:bodyPr/>
        <a:lstStyle/>
        <a:p>
          <a:endParaRPr lang="ru-RU"/>
        </a:p>
      </dgm:t>
    </dgm:pt>
    <dgm:pt modelId="{4FC29481-0CB1-4408-97BD-973A0D5017A6}">
      <dgm:prSet phldrT="[Текст]" custT="1"/>
      <dgm:spPr/>
      <dgm:t>
        <a:bodyPr/>
        <a:lstStyle/>
        <a:p>
          <a:r>
            <a:rPr lang="ru-RU" sz="3200" b="1" dirty="0" smtClean="0"/>
            <a:t>Техническое направление</a:t>
          </a:r>
          <a:endParaRPr lang="ru-RU" sz="3200" b="1" dirty="0"/>
        </a:p>
      </dgm:t>
    </dgm:pt>
    <dgm:pt modelId="{B8F2A4FE-23B4-43A0-BE18-FD80841F3DCE}" type="parTrans" cxnId="{1C41F496-2191-4A2C-A15E-46F2111D08C2}">
      <dgm:prSet/>
      <dgm:spPr/>
      <dgm:t>
        <a:bodyPr/>
        <a:lstStyle/>
        <a:p>
          <a:endParaRPr lang="ru-RU"/>
        </a:p>
      </dgm:t>
    </dgm:pt>
    <dgm:pt modelId="{999D3B74-83A8-447E-94E7-C548E007505A}" type="sibTrans" cxnId="{1C41F496-2191-4A2C-A15E-46F2111D08C2}">
      <dgm:prSet/>
      <dgm:spPr/>
      <dgm:t>
        <a:bodyPr/>
        <a:lstStyle/>
        <a:p>
          <a:endParaRPr lang="ru-RU"/>
        </a:p>
      </dgm:t>
    </dgm:pt>
    <dgm:pt modelId="{3D06E13F-B0A0-4A1E-9450-14EE7F72A50D}">
      <dgm:prSet phldrT="[Текст]" phldr="1"/>
      <dgm:spPr/>
      <dgm:t>
        <a:bodyPr/>
        <a:lstStyle/>
        <a:p>
          <a:endParaRPr lang="ru-RU" dirty="0"/>
        </a:p>
      </dgm:t>
    </dgm:pt>
    <dgm:pt modelId="{B05EF354-8254-4B2A-8F78-87D12A724BC0}" type="parTrans" cxnId="{9EDCF872-D788-4C95-8FEB-4AD1BD7CC0E9}">
      <dgm:prSet/>
      <dgm:spPr/>
      <dgm:t>
        <a:bodyPr/>
        <a:lstStyle/>
        <a:p>
          <a:endParaRPr lang="ru-RU"/>
        </a:p>
      </dgm:t>
    </dgm:pt>
    <dgm:pt modelId="{3B1CC753-61A4-4984-8E4E-1AE04F0E9F17}" type="sibTrans" cxnId="{9EDCF872-D788-4C95-8FEB-4AD1BD7CC0E9}">
      <dgm:prSet/>
      <dgm:spPr/>
      <dgm:t>
        <a:bodyPr/>
        <a:lstStyle/>
        <a:p>
          <a:endParaRPr lang="ru-RU"/>
        </a:p>
      </dgm:t>
    </dgm:pt>
    <dgm:pt modelId="{85956A4D-DEA4-4495-8039-39D7159A1654}">
      <dgm:prSet/>
      <dgm:spPr/>
      <dgm:t>
        <a:bodyPr/>
        <a:lstStyle/>
        <a:p>
          <a:endParaRPr lang="ru-RU"/>
        </a:p>
      </dgm:t>
    </dgm:pt>
    <dgm:pt modelId="{A3AF2D15-C284-47AA-95AE-C197FDBDA2E9}" type="parTrans" cxnId="{8B64E572-BED1-45DC-8590-732826127DA8}">
      <dgm:prSet/>
      <dgm:spPr/>
      <dgm:t>
        <a:bodyPr/>
        <a:lstStyle/>
        <a:p>
          <a:endParaRPr lang="ru-RU"/>
        </a:p>
      </dgm:t>
    </dgm:pt>
    <dgm:pt modelId="{E9D26055-2E91-44EC-B5BD-3CBADD879B78}" type="sibTrans" cxnId="{8B64E572-BED1-45DC-8590-732826127DA8}">
      <dgm:prSet/>
      <dgm:spPr/>
      <dgm:t>
        <a:bodyPr/>
        <a:lstStyle/>
        <a:p>
          <a:endParaRPr lang="ru-RU"/>
        </a:p>
      </dgm:t>
    </dgm:pt>
    <dgm:pt modelId="{E15A069E-CB25-45DB-8EAA-BB4E7148CB19}">
      <dgm:prSet/>
      <dgm:spPr/>
      <dgm:t>
        <a:bodyPr/>
        <a:lstStyle/>
        <a:p>
          <a:endParaRPr lang="ru-RU"/>
        </a:p>
      </dgm:t>
    </dgm:pt>
    <dgm:pt modelId="{2BAFDEED-050A-4733-A0C6-E4225475E2F7}" type="parTrans" cxnId="{0B08635D-EB13-4B2A-A43F-8C46C28AC423}">
      <dgm:prSet/>
      <dgm:spPr/>
      <dgm:t>
        <a:bodyPr/>
        <a:lstStyle/>
        <a:p>
          <a:endParaRPr lang="ru-RU"/>
        </a:p>
      </dgm:t>
    </dgm:pt>
    <dgm:pt modelId="{E5901174-093F-4E68-BC03-EA53092DD84E}" type="sibTrans" cxnId="{0B08635D-EB13-4B2A-A43F-8C46C28AC423}">
      <dgm:prSet/>
      <dgm:spPr/>
      <dgm:t>
        <a:bodyPr/>
        <a:lstStyle/>
        <a:p>
          <a:endParaRPr lang="ru-RU"/>
        </a:p>
      </dgm:t>
    </dgm:pt>
    <dgm:pt modelId="{1E356DBB-51BA-44C4-9016-C62CE4A8D72D}">
      <dgm:prSet custT="1"/>
      <dgm:spPr/>
      <dgm:t>
        <a:bodyPr/>
        <a:lstStyle/>
        <a:p>
          <a:r>
            <a:rPr lang="ru-RU" sz="3600" b="1" dirty="0" smtClean="0"/>
            <a:t>Конструкторская деятельность </a:t>
          </a:r>
          <a:endParaRPr lang="ru-RU" sz="3600" b="1" dirty="0"/>
        </a:p>
      </dgm:t>
    </dgm:pt>
    <dgm:pt modelId="{1ACD82B0-2B6D-4137-A086-FAAEBF0A09D0}" type="parTrans" cxnId="{899BCD55-2D78-417C-8E9D-D9E7A52C0141}">
      <dgm:prSet/>
      <dgm:spPr/>
      <dgm:t>
        <a:bodyPr/>
        <a:lstStyle/>
        <a:p>
          <a:endParaRPr lang="ru-RU"/>
        </a:p>
      </dgm:t>
    </dgm:pt>
    <dgm:pt modelId="{A8EDC3C3-9790-4657-AC87-3EE252958C6A}" type="sibTrans" cxnId="{899BCD55-2D78-417C-8E9D-D9E7A52C0141}">
      <dgm:prSet/>
      <dgm:spPr/>
      <dgm:t>
        <a:bodyPr/>
        <a:lstStyle/>
        <a:p>
          <a:endParaRPr lang="ru-RU"/>
        </a:p>
      </dgm:t>
    </dgm:pt>
    <dgm:pt modelId="{FBF57099-F482-4A70-A1BD-613385493650}" type="pres">
      <dgm:prSet presAssocID="{D955DC56-B4BF-4883-85DE-1014C3EE2BE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E9D0D6-DFC9-446B-B553-9B7BFAB6EB2D}" type="pres">
      <dgm:prSet presAssocID="{D955DC56-B4BF-4883-85DE-1014C3EE2BEC}" presName="matrix" presStyleCnt="0"/>
      <dgm:spPr/>
      <dgm:t>
        <a:bodyPr/>
        <a:lstStyle/>
        <a:p>
          <a:endParaRPr lang="ru-RU"/>
        </a:p>
      </dgm:t>
    </dgm:pt>
    <dgm:pt modelId="{3C3D3E6E-943C-44D8-AAA5-F301CF737C0C}" type="pres">
      <dgm:prSet presAssocID="{D955DC56-B4BF-4883-85DE-1014C3EE2BEC}" presName="tile1" presStyleLbl="node1" presStyleIdx="0" presStyleCnt="4" custScaleX="105166" custLinFactNeighborX="1722" custLinFactNeighborY="0"/>
      <dgm:spPr/>
      <dgm:t>
        <a:bodyPr/>
        <a:lstStyle/>
        <a:p>
          <a:endParaRPr lang="ru-RU"/>
        </a:p>
      </dgm:t>
    </dgm:pt>
    <dgm:pt modelId="{D4C74EB8-7B68-454F-931E-39FD5B728F71}" type="pres">
      <dgm:prSet presAssocID="{D955DC56-B4BF-4883-85DE-1014C3EE2BE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73EBC-C0B1-45E1-AC7E-20D407942AA2}" type="pres">
      <dgm:prSet presAssocID="{D955DC56-B4BF-4883-85DE-1014C3EE2BEC}" presName="tile2" presStyleLbl="node1" presStyleIdx="1" presStyleCnt="4" custLinFactNeighborX="-124" custLinFactNeighborY="-2651"/>
      <dgm:spPr/>
      <dgm:t>
        <a:bodyPr/>
        <a:lstStyle/>
        <a:p>
          <a:endParaRPr lang="ru-RU"/>
        </a:p>
      </dgm:t>
    </dgm:pt>
    <dgm:pt modelId="{A0402301-662B-4EE5-9F85-1DC290FF51B6}" type="pres">
      <dgm:prSet presAssocID="{D955DC56-B4BF-4883-85DE-1014C3EE2BE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7B1F2-E1E0-423B-81F6-9A27F3DF7C40}" type="pres">
      <dgm:prSet presAssocID="{D955DC56-B4BF-4883-85DE-1014C3EE2BEC}" presName="tile3" presStyleLbl="node1" presStyleIdx="2" presStyleCnt="4" custScaleX="103444"/>
      <dgm:spPr/>
      <dgm:t>
        <a:bodyPr/>
        <a:lstStyle/>
        <a:p>
          <a:endParaRPr lang="ru-RU"/>
        </a:p>
      </dgm:t>
    </dgm:pt>
    <dgm:pt modelId="{72C83458-07D1-4532-8CA9-3FAEE05AAE51}" type="pres">
      <dgm:prSet presAssocID="{D955DC56-B4BF-4883-85DE-1014C3EE2BE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58CB5D-9109-4B30-AA1E-35E0E55533F1}" type="pres">
      <dgm:prSet presAssocID="{D955DC56-B4BF-4883-85DE-1014C3EE2BEC}" presName="tile4" presStyleLbl="node1" presStyleIdx="3" presStyleCnt="4" custLinFactNeighborX="-2958" custLinFactNeighborY="-1149"/>
      <dgm:spPr/>
      <dgm:t>
        <a:bodyPr/>
        <a:lstStyle/>
        <a:p>
          <a:endParaRPr lang="ru-RU"/>
        </a:p>
      </dgm:t>
    </dgm:pt>
    <dgm:pt modelId="{7D3157A6-52A1-4321-AF80-B58135C36158}" type="pres">
      <dgm:prSet presAssocID="{D955DC56-B4BF-4883-85DE-1014C3EE2BE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7BF87-08E3-4EFC-825D-EB1B85AAD495}" type="pres">
      <dgm:prSet presAssocID="{D955DC56-B4BF-4883-85DE-1014C3EE2BEC}" presName="centerTile" presStyleLbl="fgShp" presStyleIdx="0" presStyleCnt="1" custScaleX="19444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EDCF872-D788-4C95-8FEB-4AD1BD7CC0E9}" srcId="{6A12314F-E99D-48FA-B28A-35126B3A98D0}" destId="{3D06E13F-B0A0-4A1E-9450-14EE7F72A50D}" srcOrd="4" destOrd="0" parTransId="{B05EF354-8254-4B2A-8F78-87D12A724BC0}" sibTransId="{3B1CC753-61A4-4984-8E4E-1AE04F0E9F17}"/>
    <dgm:cxn modelId="{C45CFE86-C2FC-4AD8-B8BE-7EE1FB8C1829}" type="presOf" srcId="{1E356DBB-51BA-44C4-9016-C62CE4A8D72D}" destId="{06673EBC-C0B1-45E1-AC7E-20D407942AA2}" srcOrd="0" destOrd="0" presId="urn:microsoft.com/office/officeart/2005/8/layout/matrix1"/>
    <dgm:cxn modelId="{66E20131-40BB-449C-B1D0-FA9FA22C88B5}" type="presOf" srcId="{4FC29481-0CB1-4408-97BD-973A0D5017A6}" destId="{7D3157A6-52A1-4321-AF80-B58135C36158}" srcOrd="1" destOrd="0" presId="urn:microsoft.com/office/officeart/2005/8/layout/matrix1"/>
    <dgm:cxn modelId="{8B64E572-BED1-45DC-8590-732826127DA8}" srcId="{D955DC56-B4BF-4883-85DE-1014C3EE2BEC}" destId="{85956A4D-DEA4-4495-8039-39D7159A1654}" srcOrd="2" destOrd="0" parTransId="{A3AF2D15-C284-47AA-95AE-C197FDBDA2E9}" sibTransId="{E9D26055-2E91-44EC-B5BD-3CBADD879B78}"/>
    <dgm:cxn modelId="{74573B61-E4A0-4FD3-8D4B-6DF026FF1C74}" type="presOf" srcId="{1E356DBB-51BA-44C4-9016-C62CE4A8D72D}" destId="{A0402301-662B-4EE5-9F85-1DC290FF51B6}" srcOrd="1" destOrd="0" presId="urn:microsoft.com/office/officeart/2005/8/layout/matrix1"/>
    <dgm:cxn modelId="{1C86DF81-3EBD-4A4B-AC61-EA51CCA1A7FA}" type="presOf" srcId="{6A12314F-E99D-48FA-B28A-35126B3A98D0}" destId="{DDF7BF87-08E3-4EFC-825D-EB1B85AAD495}" srcOrd="0" destOrd="0" presId="urn:microsoft.com/office/officeart/2005/8/layout/matrix1"/>
    <dgm:cxn modelId="{899BCD55-2D78-417C-8E9D-D9E7A52C0141}" srcId="{6A12314F-E99D-48FA-B28A-35126B3A98D0}" destId="{1E356DBB-51BA-44C4-9016-C62CE4A8D72D}" srcOrd="1" destOrd="0" parTransId="{1ACD82B0-2B6D-4137-A086-FAAEBF0A09D0}" sibTransId="{A8EDC3C3-9790-4657-AC87-3EE252958C6A}"/>
    <dgm:cxn modelId="{EAF57D26-E713-479D-9375-A39C76F2FCED}" type="presOf" srcId="{18364EDC-949A-45DF-8C4C-5E0B97A550E8}" destId="{3C3D3E6E-943C-44D8-AAA5-F301CF737C0C}" srcOrd="0" destOrd="0" presId="urn:microsoft.com/office/officeart/2005/8/layout/matrix1"/>
    <dgm:cxn modelId="{9C5B00A8-846D-45CC-8141-818D471B2035}" srcId="{6A12314F-E99D-48FA-B28A-35126B3A98D0}" destId="{18364EDC-949A-45DF-8C4C-5E0B97A550E8}" srcOrd="0" destOrd="0" parTransId="{CEFDA015-4CAE-451F-9F88-284ED55E726F}" sibTransId="{350A8741-11FE-4978-8BBB-14C76C9B75F7}"/>
    <dgm:cxn modelId="{79E7624D-FA03-4409-A40B-3A0AF48F564C}" srcId="{6A12314F-E99D-48FA-B28A-35126B3A98D0}" destId="{9ADED36A-CFED-489A-8520-54623FD8F28F}" srcOrd="2" destOrd="0" parTransId="{87B74537-670D-44BC-868A-04D4D21F67FA}" sibTransId="{7CD0F483-7839-4616-88B6-4A1699987E6F}"/>
    <dgm:cxn modelId="{1C41F496-2191-4A2C-A15E-46F2111D08C2}" srcId="{6A12314F-E99D-48FA-B28A-35126B3A98D0}" destId="{4FC29481-0CB1-4408-97BD-973A0D5017A6}" srcOrd="3" destOrd="0" parTransId="{B8F2A4FE-23B4-43A0-BE18-FD80841F3DCE}" sibTransId="{999D3B74-83A8-447E-94E7-C548E007505A}"/>
    <dgm:cxn modelId="{FE1E7260-ECAE-4D22-A46D-412BECF4FE3A}" type="presOf" srcId="{D955DC56-B4BF-4883-85DE-1014C3EE2BEC}" destId="{FBF57099-F482-4A70-A1BD-613385493650}" srcOrd="0" destOrd="0" presId="urn:microsoft.com/office/officeart/2005/8/layout/matrix1"/>
    <dgm:cxn modelId="{7E22F129-7889-446D-ABC3-F30FA0B2BDC5}" type="presOf" srcId="{9ADED36A-CFED-489A-8520-54623FD8F28F}" destId="{72C83458-07D1-4532-8CA9-3FAEE05AAE51}" srcOrd="1" destOrd="0" presId="urn:microsoft.com/office/officeart/2005/8/layout/matrix1"/>
    <dgm:cxn modelId="{50D093AB-D480-4974-8FD4-987E40AF3F52}" type="presOf" srcId="{9ADED36A-CFED-489A-8520-54623FD8F28F}" destId="{7177B1F2-E1E0-423B-81F6-9A27F3DF7C40}" srcOrd="0" destOrd="0" presId="urn:microsoft.com/office/officeart/2005/8/layout/matrix1"/>
    <dgm:cxn modelId="{42218E10-BEF0-48BC-ACEF-7853185E4156}" type="presOf" srcId="{18364EDC-949A-45DF-8C4C-5E0B97A550E8}" destId="{D4C74EB8-7B68-454F-931E-39FD5B728F71}" srcOrd="1" destOrd="0" presId="urn:microsoft.com/office/officeart/2005/8/layout/matrix1"/>
    <dgm:cxn modelId="{98EF31BE-81A0-4105-B951-78BF64E60B2A}" srcId="{D955DC56-B4BF-4883-85DE-1014C3EE2BEC}" destId="{6A12314F-E99D-48FA-B28A-35126B3A98D0}" srcOrd="0" destOrd="0" parTransId="{2C1C27A2-CA62-40FC-9AD9-13750396A0CF}" sibTransId="{B73DFD4B-A923-444F-8EF3-04BD5C56DCE5}"/>
    <dgm:cxn modelId="{0B08635D-EB13-4B2A-A43F-8C46C28AC423}" srcId="{D955DC56-B4BF-4883-85DE-1014C3EE2BEC}" destId="{E15A069E-CB25-45DB-8EAA-BB4E7148CB19}" srcOrd="1" destOrd="0" parTransId="{2BAFDEED-050A-4733-A0C6-E4225475E2F7}" sibTransId="{E5901174-093F-4E68-BC03-EA53092DD84E}"/>
    <dgm:cxn modelId="{FF63059B-5C5D-4CCB-9E9D-0A64197FF094}" type="presOf" srcId="{4FC29481-0CB1-4408-97BD-973A0D5017A6}" destId="{6258CB5D-9109-4B30-AA1E-35E0E55533F1}" srcOrd="0" destOrd="0" presId="urn:microsoft.com/office/officeart/2005/8/layout/matrix1"/>
    <dgm:cxn modelId="{5892AAFB-B86E-4A80-8E57-9DD1632BFDB8}" type="presParOf" srcId="{FBF57099-F482-4A70-A1BD-613385493650}" destId="{64E9D0D6-DFC9-446B-B553-9B7BFAB6EB2D}" srcOrd="0" destOrd="0" presId="urn:microsoft.com/office/officeart/2005/8/layout/matrix1"/>
    <dgm:cxn modelId="{9E1CC15F-4844-4A3B-9480-C89C44154FB5}" type="presParOf" srcId="{64E9D0D6-DFC9-446B-B553-9B7BFAB6EB2D}" destId="{3C3D3E6E-943C-44D8-AAA5-F301CF737C0C}" srcOrd="0" destOrd="0" presId="urn:microsoft.com/office/officeart/2005/8/layout/matrix1"/>
    <dgm:cxn modelId="{2CEE4252-7513-4F0B-A700-3D3ED5C301B7}" type="presParOf" srcId="{64E9D0D6-DFC9-446B-B553-9B7BFAB6EB2D}" destId="{D4C74EB8-7B68-454F-931E-39FD5B728F71}" srcOrd="1" destOrd="0" presId="urn:microsoft.com/office/officeart/2005/8/layout/matrix1"/>
    <dgm:cxn modelId="{95E3E3D9-FCDA-44B1-9280-43C6AE3230ED}" type="presParOf" srcId="{64E9D0D6-DFC9-446B-B553-9B7BFAB6EB2D}" destId="{06673EBC-C0B1-45E1-AC7E-20D407942AA2}" srcOrd="2" destOrd="0" presId="urn:microsoft.com/office/officeart/2005/8/layout/matrix1"/>
    <dgm:cxn modelId="{2B58492D-0247-42DE-B40E-A40751CF78AB}" type="presParOf" srcId="{64E9D0D6-DFC9-446B-B553-9B7BFAB6EB2D}" destId="{A0402301-662B-4EE5-9F85-1DC290FF51B6}" srcOrd="3" destOrd="0" presId="urn:microsoft.com/office/officeart/2005/8/layout/matrix1"/>
    <dgm:cxn modelId="{E6EE757F-06E3-4FA6-B676-EADCCE1E8374}" type="presParOf" srcId="{64E9D0D6-DFC9-446B-B553-9B7BFAB6EB2D}" destId="{7177B1F2-E1E0-423B-81F6-9A27F3DF7C40}" srcOrd="4" destOrd="0" presId="urn:microsoft.com/office/officeart/2005/8/layout/matrix1"/>
    <dgm:cxn modelId="{86A376EE-7BB8-4439-911B-8F3BB27F5408}" type="presParOf" srcId="{64E9D0D6-DFC9-446B-B553-9B7BFAB6EB2D}" destId="{72C83458-07D1-4532-8CA9-3FAEE05AAE51}" srcOrd="5" destOrd="0" presId="urn:microsoft.com/office/officeart/2005/8/layout/matrix1"/>
    <dgm:cxn modelId="{570C1B76-3E7E-4DBA-B6F0-5BD9FDCD24C1}" type="presParOf" srcId="{64E9D0D6-DFC9-446B-B553-9B7BFAB6EB2D}" destId="{6258CB5D-9109-4B30-AA1E-35E0E55533F1}" srcOrd="6" destOrd="0" presId="urn:microsoft.com/office/officeart/2005/8/layout/matrix1"/>
    <dgm:cxn modelId="{6FC1BF8B-FA28-4A2D-BF00-CE6E80B877E9}" type="presParOf" srcId="{64E9D0D6-DFC9-446B-B553-9B7BFAB6EB2D}" destId="{7D3157A6-52A1-4321-AF80-B58135C36158}" srcOrd="7" destOrd="0" presId="urn:microsoft.com/office/officeart/2005/8/layout/matrix1"/>
    <dgm:cxn modelId="{3FE322F6-0A02-4E49-8916-4A119ECA2D74}" type="presParOf" srcId="{FBF57099-F482-4A70-A1BD-613385493650}" destId="{DDF7BF87-08E3-4EFC-825D-EB1B85AAD49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D3E6E-943C-44D8-AAA5-F301CF737C0C}">
      <dsp:nvSpPr>
        <dsp:cNvPr id="0" name=""/>
        <dsp:cNvSpPr/>
      </dsp:nvSpPr>
      <dsp:spPr>
        <a:xfrm rot="16200000">
          <a:off x="724263" y="-705663"/>
          <a:ext cx="3132347" cy="4543675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Развитие логико-математического мышления </a:t>
          </a:r>
          <a:endParaRPr lang="ru-RU" sz="3200" b="1" kern="1200" dirty="0"/>
        </a:p>
      </dsp:txBody>
      <dsp:txXfrm rot="5400000">
        <a:off x="18600" y="0"/>
        <a:ext cx="4543675" cy="2349261"/>
      </dsp:txXfrm>
    </dsp:sp>
    <dsp:sp modelId="{06673EBC-C0B1-45E1-AC7E-20D407942AA2}">
      <dsp:nvSpPr>
        <dsp:cNvPr id="0" name=""/>
        <dsp:cNvSpPr/>
      </dsp:nvSpPr>
      <dsp:spPr>
        <a:xfrm>
          <a:off x="4370921" y="0"/>
          <a:ext cx="4320480" cy="3132347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Конструкторская деятельность </a:t>
          </a:r>
          <a:endParaRPr lang="ru-RU" sz="3600" b="1" kern="1200" dirty="0"/>
        </a:p>
      </dsp:txBody>
      <dsp:txXfrm>
        <a:off x="4370921" y="0"/>
        <a:ext cx="4320480" cy="2349261"/>
      </dsp:txXfrm>
    </dsp:sp>
    <dsp:sp modelId="{7177B1F2-E1E0-423B-81F6-9A27F3DF7C40}">
      <dsp:nvSpPr>
        <dsp:cNvPr id="0" name=""/>
        <dsp:cNvSpPr/>
      </dsp:nvSpPr>
      <dsp:spPr>
        <a:xfrm rot="10800000">
          <a:off x="-18599" y="3132347"/>
          <a:ext cx="4469277" cy="3132347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/>
            <a:t>Познавательно-исследовательская деятельность </a:t>
          </a:r>
          <a:endParaRPr lang="ru-RU" sz="3200" b="1" kern="1200" dirty="0"/>
        </a:p>
      </dsp:txBody>
      <dsp:txXfrm rot="10800000">
        <a:off x="-18599" y="3915434"/>
        <a:ext cx="4469277" cy="2349261"/>
      </dsp:txXfrm>
    </dsp:sp>
    <dsp:sp modelId="{6258CB5D-9109-4B30-AA1E-35E0E55533F1}">
      <dsp:nvSpPr>
        <dsp:cNvPr id="0" name=""/>
        <dsp:cNvSpPr/>
      </dsp:nvSpPr>
      <dsp:spPr>
        <a:xfrm rot="5400000">
          <a:off x="4842545" y="2502291"/>
          <a:ext cx="3132347" cy="4320480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Техническое направление</a:t>
          </a:r>
          <a:endParaRPr lang="ru-RU" sz="3200" b="1" kern="1200" dirty="0"/>
        </a:p>
      </dsp:txBody>
      <dsp:txXfrm rot="-5400000">
        <a:off x="4248479" y="3879443"/>
        <a:ext cx="4320480" cy="2349261"/>
      </dsp:txXfrm>
    </dsp:sp>
    <dsp:sp modelId="{DDF7BF87-08E3-4EFC-825D-EB1B85AAD495}">
      <dsp:nvSpPr>
        <dsp:cNvPr id="0" name=""/>
        <dsp:cNvSpPr/>
      </dsp:nvSpPr>
      <dsp:spPr>
        <a:xfrm>
          <a:off x="1800192" y="2349261"/>
          <a:ext cx="5040574" cy="1566173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Инженерно-техническое образование детей дошкольного возраста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6646" y="2425715"/>
        <a:ext cx="4887666" cy="1413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47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73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76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369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3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2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64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9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47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70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2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67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alinka@seversk.ru" TargetMode="External"/><Relationship Id="rId2" Type="http://schemas.openxmlformats.org/officeDocument/2006/relationships/hyperlink" Target="http://malinka.seversk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инженерно-технического образования детей дошкольного возраста</a:t>
            </a:r>
            <a:endParaRPr lang="ru-RU" b="1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267744" y="5013176"/>
            <a:ext cx="6400800" cy="1224136"/>
          </a:xfrm>
        </p:spPr>
        <p:txBody>
          <a:bodyPr>
            <a:normAutofit/>
          </a:bodyPr>
          <a:lstStyle/>
          <a:p>
            <a:pPr algn="r"/>
            <a:r>
              <a:rPr lang="ru-RU" sz="1400" b="1" dirty="0" smtClean="0">
                <a:solidFill>
                  <a:schemeClr val="tx1"/>
                </a:solidFill>
              </a:rPr>
              <a:t>Заместитель заведующего </a:t>
            </a:r>
          </a:p>
          <a:p>
            <a:pPr algn="r"/>
            <a:r>
              <a:rPr lang="ru-RU" sz="1400" b="1" dirty="0" smtClean="0">
                <a:solidFill>
                  <a:schemeClr val="tx1"/>
                </a:solidFill>
              </a:rPr>
              <a:t>МБДОУ «Детский сад № 54»</a:t>
            </a:r>
          </a:p>
          <a:p>
            <a:pPr algn="r"/>
            <a:r>
              <a:rPr lang="ru-RU" sz="1400" b="1" dirty="0" smtClean="0">
                <a:solidFill>
                  <a:schemeClr val="tx1"/>
                </a:solidFill>
              </a:rPr>
              <a:t>ЗАТО </a:t>
            </a:r>
            <a:r>
              <a:rPr lang="ru-RU" sz="1400" b="1" dirty="0" err="1" smtClean="0">
                <a:solidFill>
                  <a:schemeClr val="tx1"/>
                </a:solidFill>
              </a:rPr>
              <a:t>Северск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r"/>
            <a:r>
              <a:rPr lang="ru-RU" sz="1400" b="1" dirty="0" err="1" smtClean="0">
                <a:solidFill>
                  <a:schemeClr val="tx1"/>
                </a:solidFill>
              </a:rPr>
              <a:t>Колпашникова</a:t>
            </a:r>
            <a:r>
              <a:rPr lang="ru-RU" sz="1400" b="1" dirty="0" smtClean="0">
                <a:solidFill>
                  <a:schemeClr val="tx1"/>
                </a:solidFill>
              </a:rPr>
              <a:t> Марина Борисовна</a:t>
            </a:r>
          </a:p>
          <a:p>
            <a:pPr algn="r"/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1" y="0"/>
            <a:ext cx="9144000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37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Обмен\фото 19-20\Андрей 2020\IMG_54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83027"/>
            <a:ext cx="3692911" cy="2461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/>
          <a:stretch/>
        </p:blipFill>
        <p:spPr bwMode="auto">
          <a:xfrm>
            <a:off x="683568" y="620688"/>
            <a:ext cx="3456384" cy="252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4757"/>
            <a:ext cx="2808312" cy="298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83" y="3501008"/>
            <a:ext cx="3397409" cy="2548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314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Познавательно-исследовательская деятельность</a:t>
            </a:r>
            <a:endParaRPr lang="ru-RU" sz="3200" b="1" dirty="0"/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3231963" cy="2509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190804" cy="2512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12" y="3621433"/>
            <a:ext cx="4572000" cy="2221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07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/>
                <a:ea typeface="Calibri"/>
              </a:rPr>
              <a:t>Детское </a:t>
            </a:r>
            <a:r>
              <a:rPr lang="ru-RU" sz="3600" b="1" dirty="0">
                <a:solidFill>
                  <a:schemeClr val="tx2"/>
                </a:solidFill>
                <a:latin typeface="Times New Roman"/>
                <a:ea typeface="Calibri"/>
              </a:rPr>
              <a:t>экспериментирование 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</a:rPr>
              <a:t>является 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  <a:t>одним из методов обучения и развития естественнонаучных представлений </a:t>
            </a: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</a:rPr>
              <a:t>у дошкольников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  <a:t>. В ходе опытной деятельности дошкольники наблюдают, размышляют, сравнивают, отвечают на вопросы, делают выводы, устанавливают причинно-следственную связь, соблюдают правила безопасности.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31956"/>
            <a:ext cx="3610164" cy="276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78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911560"/>
            <a:ext cx="1929706" cy="289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732240" y="911560"/>
            <a:ext cx="1898567" cy="2856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233" y="911560"/>
            <a:ext cx="2088232" cy="2745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r="10584"/>
          <a:stretch/>
        </p:blipFill>
        <p:spPr>
          <a:xfrm>
            <a:off x="4830000" y="3994804"/>
            <a:ext cx="2511774" cy="1921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22" y="3994803"/>
            <a:ext cx="2713486" cy="208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92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бмен\кубок губернатора\фото\212 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r="4918"/>
          <a:stretch/>
        </p:blipFill>
        <p:spPr bwMode="auto">
          <a:xfrm>
            <a:off x="5192742" y="987131"/>
            <a:ext cx="3378536" cy="275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Обмен\кубок губернатора\фото\212 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0" y="939367"/>
            <a:ext cx="3673632" cy="275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68" y="3808514"/>
            <a:ext cx="3827654" cy="251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8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99412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Развитие логико-математического </a:t>
            </a:r>
            <a:r>
              <a:rPr lang="ru-RU" sz="3600" b="1" dirty="0" smtClean="0"/>
              <a:t>мышления</a:t>
            </a:r>
            <a:endParaRPr lang="ru-RU" sz="36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9"/>
          <a:stretch/>
        </p:blipFill>
        <p:spPr>
          <a:xfrm>
            <a:off x="5045454" y="1628800"/>
            <a:ext cx="3262984" cy="325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3384376" cy="2351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3" y="3600457"/>
            <a:ext cx="3384376" cy="2194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7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364840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2"/>
          <a:stretch/>
        </p:blipFill>
        <p:spPr>
          <a:xfrm>
            <a:off x="4932040" y="1340768"/>
            <a:ext cx="3628320" cy="395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81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5" y="893327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91617"/>
            <a:ext cx="3306959" cy="2480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2" t="-9551" r="14315" b="32876"/>
          <a:stretch/>
        </p:blipFill>
        <p:spPr>
          <a:xfrm>
            <a:off x="5268296" y="3491617"/>
            <a:ext cx="2869443" cy="2447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7" t="1328" r="5722" b="-1328"/>
          <a:stretch/>
        </p:blipFill>
        <p:spPr>
          <a:xfrm>
            <a:off x="5028489" y="956334"/>
            <a:ext cx="334905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76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22" y="950335"/>
            <a:ext cx="2987213" cy="1991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55880"/>
            <a:ext cx="3600400" cy="2153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D:\Обмен\фото18-19\фото Андрей\методисту\IMG_7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50335"/>
            <a:ext cx="3059832" cy="203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D:\Обмен\фото 2018\шашки МБ\IMG-20180928-WA0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7" r="3065"/>
          <a:stretch/>
        </p:blipFill>
        <p:spPr bwMode="auto">
          <a:xfrm>
            <a:off x="683567" y="3793221"/>
            <a:ext cx="3625869" cy="2116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341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132856"/>
            <a:ext cx="8003232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/>
                <a:ea typeface="Calibri"/>
              </a:rPr>
              <a:t>  </a:t>
            </a:r>
            <a:r>
              <a:rPr lang="ru-RU" sz="1800" dirty="0" smtClean="0">
                <a:solidFill>
                  <a:schemeClr val="tx2"/>
                </a:solidFill>
                <a:latin typeface="Times New Roman"/>
                <a:ea typeface="Calibri"/>
              </a:rPr>
              <a:t>Авторские </a:t>
            </a:r>
            <a:r>
              <a:rPr lang="ru-RU" sz="1800" dirty="0">
                <a:solidFill>
                  <a:schemeClr val="tx2"/>
                </a:solidFill>
                <a:latin typeface="Times New Roman"/>
                <a:ea typeface="Calibri"/>
              </a:rPr>
              <a:t>развивающие игры важны и интересны для детей, они предоставляют </a:t>
            </a:r>
            <a:r>
              <a:rPr lang="ru-RU" sz="1800" dirty="0" smtClean="0">
                <a:solidFill>
                  <a:schemeClr val="tx2"/>
                </a:solidFill>
                <a:latin typeface="Times New Roman"/>
                <a:ea typeface="Calibri"/>
              </a:rPr>
              <a:t>   возможность </a:t>
            </a:r>
            <a:r>
              <a:rPr lang="ru-RU" sz="1800" dirty="0">
                <a:solidFill>
                  <a:schemeClr val="tx2"/>
                </a:solidFill>
                <a:latin typeface="Times New Roman"/>
                <a:ea typeface="Calibri"/>
              </a:rPr>
              <a:t>детям самостоятельно открыть причину происходящего, докопаться до истины, понять принцип, логику решения поставленной задачи и действовать в соответствии с предложенной ситуацией. 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20" y="3283528"/>
            <a:ext cx="327977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68539"/>
            <a:ext cx="32797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829"/>
            <a:ext cx="91440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4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8"/>
            <a:ext cx="9144000" cy="172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79578" y="2492895"/>
            <a:ext cx="7704856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ctr"/>
            <a:endParaRPr lang="ru-RU" sz="2800" dirty="0" smtClean="0">
              <a:ea typeface="Calibri"/>
              <a:cs typeface="Times New Roman"/>
            </a:endParaRPr>
          </a:p>
          <a:p>
            <a:pPr marL="285750" indent="-285750"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«..инженерное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образование в РФ нужно вывести на новый более высокий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уровень..»</a:t>
            </a:r>
          </a:p>
          <a:p>
            <a:pPr marL="285750" indent="-285750" algn="ctr"/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/>
            <a:endParaRPr lang="ru-RU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Президент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РФ 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indent="-285750" algn="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В.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Путин 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 t="11785" r="16116" b="722"/>
          <a:stretch/>
        </p:blipFill>
        <p:spPr>
          <a:xfrm>
            <a:off x="755576" y="1128846"/>
            <a:ext cx="2232248" cy="1975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15714" r="22976" b="2143"/>
          <a:stretch/>
        </p:blipFill>
        <p:spPr>
          <a:xfrm>
            <a:off x="6228184" y="1055641"/>
            <a:ext cx="2216397" cy="2197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11" y="892898"/>
            <a:ext cx="195103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Обмен\фото 19-20\Андрей 2020\IMG_54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48" y="3783098"/>
            <a:ext cx="2542691" cy="208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Обмен\фото 19-20\Андрей 2020\IMG_54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16555"/>
            <a:ext cx="2448272" cy="2132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576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</a:rPr>
              <a:t>Международная конференция работников дошкольных образовательных организаций «Инженерное образование 0+» в рамках кубка губернатора Томской области по образовательной </a:t>
            </a:r>
            <a:r>
              <a:rPr lang="ru-RU" sz="2400" b="1" dirty="0" smtClean="0">
                <a:solidFill>
                  <a:schemeClr val="tx2"/>
                </a:solidFill>
              </a:rPr>
              <a:t>робототехнике        </a:t>
            </a:r>
            <a:r>
              <a:rPr lang="ru-RU" sz="2400" b="1" dirty="0" smtClean="0"/>
              <a:t>  </a:t>
            </a:r>
            <a:r>
              <a:rPr lang="ru-RU" sz="2400" dirty="0" smtClean="0">
                <a:solidFill>
                  <a:schemeClr val="tx2"/>
                </a:solidFill>
              </a:rPr>
              <a:t>30.10.2019</a:t>
            </a:r>
          </a:p>
          <a:p>
            <a:pPr marL="0" indent="0" algn="ctr">
              <a:buNone/>
            </a:pPr>
            <a:endParaRPr lang="ru-RU" sz="2400" dirty="0"/>
          </a:p>
          <a:p>
            <a:endParaRPr lang="ru-RU" dirty="0"/>
          </a:p>
        </p:txBody>
      </p:sp>
      <p:pic>
        <p:nvPicPr>
          <p:cNvPr id="5122" name="Picture 2" descr="D:\Обмен\фото 19-20\региональная конференция Инженерное образование\IMG-20191030-WA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4096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95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chemeClr val="tx2"/>
                </a:solidFill>
              </a:rPr>
              <a:t>ГМО заместителей руководителя ДОУ ЗАТО Северск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27.02.2020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2051" name="Picture 3" descr="C:\Users\metod1\Desktop\IMG_20200227_1029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2"/>
          <a:stretch/>
        </p:blipFill>
        <p:spPr bwMode="auto">
          <a:xfrm>
            <a:off x="5724128" y="2636912"/>
            <a:ext cx="2677686" cy="2821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metod1\Desktop\ddd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3669771" cy="27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966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tod1\Desktop\IMG_20200227_1022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4" t="-321" r="10484" b="321"/>
          <a:stretch/>
        </p:blipFill>
        <p:spPr bwMode="auto">
          <a:xfrm>
            <a:off x="4654193" y="2060848"/>
            <a:ext cx="3594908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/>
          <a:stretch/>
        </p:blipFill>
        <p:spPr bwMode="auto">
          <a:xfrm>
            <a:off x="1273996" y="1340768"/>
            <a:ext cx="2970012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6105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547" y="23488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Как с нами связаться: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852936"/>
            <a:ext cx="7787208" cy="32732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Наш </a:t>
            </a:r>
            <a:r>
              <a:rPr lang="ru-RU" dirty="0"/>
              <a:t>сайт: </a:t>
            </a:r>
            <a:r>
              <a:rPr lang="en-US" dirty="0">
                <a:hlinkClick r:id="rId2"/>
              </a:rPr>
              <a:t>http://malinka.seversk.ru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E-mail</a:t>
            </a:r>
            <a:r>
              <a:rPr lang="ru-RU" dirty="0"/>
              <a:t>: </a:t>
            </a:r>
            <a:r>
              <a:rPr lang="en-US" dirty="0">
                <a:hlinkClick r:id="rId3"/>
              </a:rPr>
              <a:t>malinka@seversk.ru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(83823) 56-94-54-заведующий </a:t>
            </a:r>
          </a:p>
          <a:p>
            <a:pPr marL="109728" indent="0">
              <a:buNone/>
            </a:pPr>
            <a:r>
              <a:rPr lang="ru-RU" dirty="0"/>
              <a:t>                          Наталья Сергеевна </a:t>
            </a:r>
            <a:r>
              <a:rPr lang="ru-RU" dirty="0" err="1"/>
              <a:t>Афонина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(83823) 52-05-01 </a:t>
            </a:r>
            <a:r>
              <a:rPr lang="ru-RU" dirty="0"/>
              <a:t>заместители заведующего                             Марина Борисовна </a:t>
            </a:r>
            <a:r>
              <a:rPr lang="ru-RU" dirty="0" err="1"/>
              <a:t>Колпашникова</a:t>
            </a:r>
            <a:r>
              <a:rPr lang="ru-RU" dirty="0"/>
              <a:t>, </a:t>
            </a:r>
          </a:p>
          <a:p>
            <a:pPr marL="109728" indent="0">
              <a:buNone/>
            </a:pPr>
            <a:r>
              <a:rPr lang="ru-RU" dirty="0"/>
              <a:t>   Елена Викторовна Левина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" y="0"/>
            <a:ext cx="9144000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31490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2142" y="3244334"/>
            <a:ext cx="6939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СПАСИБО 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ЗА ВНИМАНИЕ!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7"/>
            <a:ext cx="9144000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5930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2" y="929476"/>
            <a:ext cx="1825961" cy="2434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3334" r="11624" b="-6667"/>
          <a:stretch/>
        </p:blipFill>
        <p:spPr>
          <a:xfrm>
            <a:off x="6444209" y="995603"/>
            <a:ext cx="2066880" cy="2401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48" y="995603"/>
            <a:ext cx="1872208" cy="249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063"/>
          <a:stretch/>
        </p:blipFill>
        <p:spPr>
          <a:xfrm>
            <a:off x="6444209" y="3562335"/>
            <a:ext cx="2066880" cy="2423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334" y="3823001"/>
            <a:ext cx="2437093" cy="1827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18" y="3632789"/>
            <a:ext cx="1850437" cy="2282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44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6841018"/>
              </p:ext>
            </p:extLst>
          </p:nvPr>
        </p:nvGraphicFramePr>
        <p:xfrm>
          <a:off x="323528" y="476672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64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72" y="0"/>
            <a:ext cx="8229600" cy="836712"/>
          </a:xfrm>
        </p:spPr>
        <p:txBody>
          <a:bodyPr/>
          <a:lstStyle/>
          <a:p>
            <a:r>
              <a:rPr lang="ru-RU" b="1" dirty="0" smtClean="0"/>
              <a:t>Конструкторская </a:t>
            </a:r>
            <a:r>
              <a:rPr lang="ru-RU" b="1" dirty="0"/>
              <a:t>деятельность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5714" r="16428" b="-1746"/>
          <a:stretch/>
        </p:blipFill>
        <p:spPr>
          <a:xfrm>
            <a:off x="1475656" y="1013453"/>
            <a:ext cx="236726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/>
          <a:stretch/>
        </p:blipFill>
        <p:spPr>
          <a:xfrm>
            <a:off x="5220072" y="935697"/>
            <a:ext cx="3017570" cy="251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r="29405" b="21746"/>
          <a:stretch/>
        </p:blipFill>
        <p:spPr>
          <a:xfrm>
            <a:off x="5612733" y="3701165"/>
            <a:ext cx="2232248" cy="2218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4"/>
          <a:stretch/>
        </p:blipFill>
        <p:spPr>
          <a:xfrm>
            <a:off x="1548955" y="3573017"/>
            <a:ext cx="2220668" cy="2346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786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8254" r="16310" b="23016"/>
          <a:stretch/>
        </p:blipFill>
        <p:spPr>
          <a:xfrm>
            <a:off x="1069908" y="851310"/>
            <a:ext cx="2888230" cy="2245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26" y="857137"/>
            <a:ext cx="3365099" cy="2243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6" y="3376533"/>
            <a:ext cx="2779203" cy="267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Обмен\кубок губернатора\фото\DSCN69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r="37192" b="20351"/>
          <a:stretch/>
        </p:blipFill>
        <p:spPr bwMode="auto">
          <a:xfrm>
            <a:off x="5364088" y="3251391"/>
            <a:ext cx="2598346" cy="269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43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3861048"/>
            <a:ext cx="3312368" cy="1968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27" y="1137485"/>
            <a:ext cx="3211489" cy="2408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D:\Обмен\кубок губернатора\фото\DSCN69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9649" r="27717"/>
          <a:stretch/>
        </p:blipFill>
        <p:spPr bwMode="auto">
          <a:xfrm>
            <a:off x="5514661" y="3801883"/>
            <a:ext cx="2189856" cy="2087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7" y="963548"/>
            <a:ext cx="3483896" cy="286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6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3" t="19316" r="28237" b="14541"/>
          <a:stretch/>
        </p:blipFill>
        <p:spPr>
          <a:xfrm>
            <a:off x="899592" y="900367"/>
            <a:ext cx="3168352" cy="2678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19" y="3759901"/>
            <a:ext cx="3632602" cy="2651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D:\Обмен\кубок губернатора\фото\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6"/>
          <a:stretch/>
        </p:blipFill>
        <p:spPr bwMode="auto">
          <a:xfrm>
            <a:off x="6372200" y="2767989"/>
            <a:ext cx="2292182" cy="3747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 descr="D:\Обмен\кубок губернатора\фото\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1"/>
          <a:stretch/>
        </p:blipFill>
        <p:spPr bwMode="auto">
          <a:xfrm>
            <a:off x="5164791" y="875578"/>
            <a:ext cx="2022494" cy="2905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491757" y="154856"/>
            <a:ext cx="5724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Техническое направление</a:t>
            </a:r>
            <a:br>
              <a:rPr lang="ru-RU" sz="3600" b="1" dirty="0"/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860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291632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10369" r="4048" b="900"/>
          <a:stretch/>
        </p:blipFill>
        <p:spPr>
          <a:xfrm>
            <a:off x="4302204" y="3645024"/>
            <a:ext cx="3438148" cy="2416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43" y="908720"/>
            <a:ext cx="482352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90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</TotalTime>
  <Words>195</Words>
  <Application>Microsoft Office PowerPoint</Application>
  <PresentationFormat>Экран (4:3)</PresentationFormat>
  <Paragraphs>33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Модель  инженерно-технического образования детей дошкольного возраста</vt:lpstr>
      <vt:lpstr>Презентация PowerPoint</vt:lpstr>
      <vt:lpstr>Презентация PowerPoint</vt:lpstr>
      <vt:lpstr>Презентация PowerPoint</vt:lpstr>
      <vt:lpstr>Конструкторская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Познавательно-исследовательская деятельность</vt:lpstr>
      <vt:lpstr>     Детское экспериментирование </vt:lpstr>
      <vt:lpstr>Презентация PowerPoint</vt:lpstr>
      <vt:lpstr>Презентация PowerPoint</vt:lpstr>
      <vt:lpstr>Развитие логико-математического мышления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ГМО заместителей руководителя ДОУ ЗАТО Северск 27.02.2020</vt:lpstr>
      <vt:lpstr>Презентация PowerPoint</vt:lpstr>
      <vt:lpstr>Как с нами связаться: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</dc:creator>
  <cp:lastModifiedBy>Msforttt</cp:lastModifiedBy>
  <cp:revision>124</cp:revision>
  <dcterms:created xsi:type="dcterms:W3CDTF">2019-10-14T02:12:53Z</dcterms:created>
  <dcterms:modified xsi:type="dcterms:W3CDTF">2020-08-24T08:01:32Z</dcterms:modified>
</cp:coreProperties>
</file>